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C5A34-E9D4-4206-B643-E3FE61744964}" v="12" dt="2025-12-10T06:19:41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ksha Gole" userId="e4b62454b5679125" providerId="LiveId" clId="{C085C56E-7DFD-417E-AF9E-DC625BE23EB5}"/>
    <pc:docChg chg="custSel addSld modSld">
      <pc:chgData name="Diksha Gole" userId="e4b62454b5679125" providerId="LiveId" clId="{C085C56E-7DFD-417E-AF9E-DC625BE23EB5}" dt="2025-12-10T06:22:27.712" v="88" actId="14100"/>
      <pc:docMkLst>
        <pc:docMk/>
      </pc:docMkLst>
      <pc:sldChg chg="addSp modSp mod">
        <pc:chgData name="Diksha Gole" userId="e4b62454b5679125" providerId="LiveId" clId="{C085C56E-7DFD-417E-AF9E-DC625BE23EB5}" dt="2025-12-10T06:16:40.191" v="2" actId="2085"/>
        <pc:sldMkLst>
          <pc:docMk/>
          <pc:sldMk cId="0" sldId="256"/>
        </pc:sldMkLst>
        <pc:spChg chg="add mod">
          <ac:chgData name="Diksha Gole" userId="e4b62454b5679125" providerId="LiveId" clId="{C085C56E-7DFD-417E-AF9E-DC625BE23EB5}" dt="2025-12-10T06:16:40.191" v="2" actId="2085"/>
          <ac:spMkLst>
            <pc:docMk/>
            <pc:sldMk cId="0" sldId="256"/>
            <ac:spMk id="4" creationId="{002B22BE-B7A5-C9A9-C432-73AB2C81BCBC}"/>
          </ac:spMkLst>
        </pc:spChg>
      </pc:sldChg>
      <pc:sldChg chg="addSp modSp">
        <pc:chgData name="Diksha Gole" userId="e4b62454b5679125" providerId="LiveId" clId="{C085C56E-7DFD-417E-AF9E-DC625BE23EB5}" dt="2025-12-10T06:16:50.711" v="3"/>
        <pc:sldMkLst>
          <pc:docMk/>
          <pc:sldMk cId="0" sldId="257"/>
        </pc:sldMkLst>
        <pc:spChg chg="add mod">
          <ac:chgData name="Diksha Gole" userId="e4b62454b5679125" providerId="LiveId" clId="{C085C56E-7DFD-417E-AF9E-DC625BE23EB5}" dt="2025-12-10T06:16:50.711" v="3"/>
          <ac:spMkLst>
            <pc:docMk/>
            <pc:sldMk cId="0" sldId="257"/>
            <ac:spMk id="6" creationId="{436D1D78-4059-ADCE-789E-650CEA49A90A}"/>
          </ac:spMkLst>
        </pc:spChg>
      </pc:sldChg>
      <pc:sldChg chg="addSp modSp">
        <pc:chgData name="Diksha Gole" userId="e4b62454b5679125" providerId="LiveId" clId="{C085C56E-7DFD-417E-AF9E-DC625BE23EB5}" dt="2025-12-10T06:16:55.310" v="4"/>
        <pc:sldMkLst>
          <pc:docMk/>
          <pc:sldMk cId="0" sldId="258"/>
        </pc:sldMkLst>
        <pc:spChg chg="add mod">
          <ac:chgData name="Diksha Gole" userId="e4b62454b5679125" providerId="LiveId" clId="{C085C56E-7DFD-417E-AF9E-DC625BE23EB5}" dt="2025-12-10T06:16:55.310" v="4"/>
          <ac:spMkLst>
            <pc:docMk/>
            <pc:sldMk cId="0" sldId="258"/>
            <ac:spMk id="33" creationId="{DC20E730-2D86-FAFC-3869-FA5A31DBC51A}"/>
          </ac:spMkLst>
        </pc:spChg>
      </pc:sldChg>
      <pc:sldChg chg="addSp modSp">
        <pc:chgData name="Diksha Gole" userId="e4b62454b5679125" providerId="LiveId" clId="{C085C56E-7DFD-417E-AF9E-DC625BE23EB5}" dt="2025-12-10T06:17:01.652" v="5"/>
        <pc:sldMkLst>
          <pc:docMk/>
          <pc:sldMk cId="0" sldId="259"/>
        </pc:sldMkLst>
        <pc:spChg chg="add mod">
          <ac:chgData name="Diksha Gole" userId="e4b62454b5679125" providerId="LiveId" clId="{C085C56E-7DFD-417E-AF9E-DC625BE23EB5}" dt="2025-12-10T06:17:01.652" v="5"/>
          <ac:spMkLst>
            <pc:docMk/>
            <pc:sldMk cId="0" sldId="259"/>
            <ac:spMk id="8" creationId="{5878581B-4410-514E-0727-4155E6B65D47}"/>
          </ac:spMkLst>
        </pc:spChg>
      </pc:sldChg>
      <pc:sldChg chg="addSp modSp">
        <pc:chgData name="Diksha Gole" userId="e4b62454b5679125" providerId="LiveId" clId="{C085C56E-7DFD-417E-AF9E-DC625BE23EB5}" dt="2025-12-10T06:17:05.842" v="6"/>
        <pc:sldMkLst>
          <pc:docMk/>
          <pc:sldMk cId="0" sldId="260"/>
        </pc:sldMkLst>
        <pc:spChg chg="add mod">
          <ac:chgData name="Diksha Gole" userId="e4b62454b5679125" providerId="LiveId" clId="{C085C56E-7DFD-417E-AF9E-DC625BE23EB5}" dt="2025-12-10T06:17:05.842" v="6"/>
          <ac:spMkLst>
            <pc:docMk/>
            <pc:sldMk cId="0" sldId="260"/>
            <ac:spMk id="20" creationId="{439CF88F-2C62-99ED-492D-33507813503D}"/>
          </ac:spMkLst>
        </pc:spChg>
      </pc:sldChg>
      <pc:sldChg chg="addSp modSp">
        <pc:chgData name="Diksha Gole" userId="e4b62454b5679125" providerId="LiveId" clId="{C085C56E-7DFD-417E-AF9E-DC625BE23EB5}" dt="2025-12-10T06:17:09.769" v="7"/>
        <pc:sldMkLst>
          <pc:docMk/>
          <pc:sldMk cId="0" sldId="261"/>
        </pc:sldMkLst>
        <pc:spChg chg="add mod">
          <ac:chgData name="Diksha Gole" userId="e4b62454b5679125" providerId="LiveId" clId="{C085C56E-7DFD-417E-AF9E-DC625BE23EB5}" dt="2025-12-10T06:17:09.769" v="7"/>
          <ac:spMkLst>
            <pc:docMk/>
            <pc:sldMk cId="0" sldId="261"/>
            <ac:spMk id="17" creationId="{C1BDD3EA-D313-CA40-E217-FE349805539D}"/>
          </ac:spMkLst>
        </pc:spChg>
      </pc:sldChg>
      <pc:sldChg chg="addSp modSp">
        <pc:chgData name="Diksha Gole" userId="e4b62454b5679125" providerId="LiveId" clId="{C085C56E-7DFD-417E-AF9E-DC625BE23EB5}" dt="2025-12-10T06:17:14.290" v="8"/>
        <pc:sldMkLst>
          <pc:docMk/>
          <pc:sldMk cId="0" sldId="262"/>
        </pc:sldMkLst>
        <pc:spChg chg="add mod">
          <ac:chgData name="Diksha Gole" userId="e4b62454b5679125" providerId="LiveId" clId="{C085C56E-7DFD-417E-AF9E-DC625BE23EB5}" dt="2025-12-10T06:17:14.290" v="8"/>
          <ac:spMkLst>
            <pc:docMk/>
            <pc:sldMk cId="0" sldId="262"/>
            <ac:spMk id="15" creationId="{C61F478A-6079-8FF8-3AE0-C9B3622D8386}"/>
          </ac:spMkLst>
        </pc:spChg>
      </pc:sldChg>
      <pc:sldChg chg="addSp modSp mod">
        <pc:chgData name="Diksha Gole" userId="e4b62454b5679125" providerId="LiveId" clId="{C085C56E-7DFD-417E-AF9E-DC625BE23EB5}" dt="2025-12-10T06:17:55.826" v="44" actId="1035"/>
        <pc:sldMkLst>
          <pc:docMk/>
          <pc:sldMk cId="0" sldId="263"/>
        </pc:sldMkLst>
        <pc:spChg chg="mod">
          <ac:chgData name="Diksha Gole" userId="e4b62454b5679125" providerId="LiveId" clId="{C085C56E-7DFD-417E-AF9E-DC625BE23EB5}" dt="2025-12-10T06:17:37.301" v="40" actId="1035"/>
          <ac:spMkLst>
            <pc:docMk/>
            <pc:sldMk cId="0" sldId="263"/>
            <ac:spMk id="12" creationId="{00000000-0000-0000-0000-000000000000}"/>
          </ac:spMkLst>
        </pc:spChg>
        <pc:spChg chg="mod">
          <ac:chgData name="Diksha Gole" userId="e4b62454b5679125" providerId="LiveId" clId="{C085C56E-7DFD-417E-AF9E-DC625BE23EB5}" dt="2025-12-10T06:17:37.301" v="40" actId="1035"/>
          <ac:spMkLst>
            <pc:docMk/>
            <pc:sldMk cId="0" sldId="263"/>
            <ac:spMk id="13" creationId="{00000000-0000-0000-0000-000000000000}"/>
          </ac:spMkLst>
        </pc:spChg>
        <pc:spChg chg="mod">
          <ac:chgData name="Diksha Gole" userId="e4b62454b5679125" providerId="LiveId" clId="{C085C56E-7DFD-417E-AF9E-DC625BE23EB5}" dt="2025-12-10T06:17:37.301" v="40" actId="1035"/>
          <ac:spMkLst>
            <pc:docMk/>
            <pc:sldMk cId="0" sldId="263"/>
            <ac:spMk id="14" creationId="{00000000-0000-0000-0000-000000000000}"/>
          </ac:spMkLst>
        </pc:spChg>
        <pc:spChg chg="mod">
          <ac:chgData name="Diksha Gole" userId="e4b62454b5679125" providerId="LiveId" clId="{C085C56E-7DFD-417E-AF9E-DC625BE23EB5}" dt="2025-12-10T06:17:37.301" v="40" actId="1035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Diksha Gole" userId="e4b62454b5679125" providerId="LiveId" clId="{C085C56E-7DFD-417E-AF9E-DC625BE23EB5}" dt="2025-12-10T06:17:55.826" v="44" actId="1035"/>
          <ac:spMkLst>
            <pc:docMk/>
            <pc:sldMk cId="0" sldId="263"/>
            <ac:spMk id="16" creationId="{15C55FB8-E646-8E1F-F662-2031CBE93CD8}"/>
          </ac:spMkLst>
        </pc:spChg>
        <pc:picChg chg="mod">
          <ac:chgData name="Diksha Gole" userId="e4b62454b5679125" providerId="LiveId" clId="{C085C56E-7DFD-417E-AF9E-DC625BE23EB5}" dt="2025-12-10T06:17:37.301" v="40" actId="1035"/>
          <ac:picMkLst>
            <pc:docMk/>
            <pc:sldMk cId="0" sldId="263"/>
            <ac:picMk id="11" creationId="{00000000-0000-0000-0000-000000000000}"/>
          </ac:picMkLst>
        </pc:picChg>
      </pc:sldChg>
      <pc:sldChg chg="addSp modSp">
        <pc:chgData name="Diksha Gole" userId="e4b62454b5679125" providerId="LiveId" clId="{C085C56E-7DFD-417E-AF9E-DC625BE23EB5}" dt="2025-12-10T06:18:03.508" v="45"/>
        <pc:sldMkLst>
          <pc:docMk/>
          <pc:sldMk cId="0" sldId="264"/>
        </pc:sldMkLst>
        <pc:spChg chg="add mod">
          <ac:chgData name="Diksha Gole" userId="e4b62454b5679125" providerId="LiveId" clId="{C085C56E-7DFD-417E-AF9E-DC625BE23EB5}" dt="2025-12-10T06:18:03.508" v="45"/>
          <ac:spMkLst>
            <pc:docMk/>
            <pc:sldMk cId="0" sldId="264"/>
            <ac:spMk id="19" creationId="{56CB2C0C-7976-A4B4-BDA2-7CDD062607C5}"/>
          </ac:spMkLst>
        </pc:spChg>
      </pc:sldChg>
      <pc:sldChg chg="addSp modSp">
        <pc:chgData name="Diksha Gole" userId="e4b62454b5679125" providerId="LiveId" clId="{C085C56E-7DFD-417E-AF9E-DC625BE23EB5}" dt="2025-12-10T06:18:06.907" v="46"/>
        <pc:sldMkLst>
          <pc:docMk/>
          <pc:sldMk cId="0" sldId="265"/>
        </pc:sldMkLst>
        <pc:spChg chg="add mod">
          <ac:chgData name="Diksha Gole" userId="e4b62454b5679125" providerId="LiveId" clId="{C085C56E-7DFD-417E-AF9E-DC625BE23EB5}" dt="2025-12-10T06:18:06.907" v="46"/>
          <ac:spMkLst>
            <pc:docMk/>
            <pc:sldMk cId="0" sldId="265"/>
            <ac:spMk id="10" creationId="{20BAE63E-5C29-1DAB-12FA-93820E3BF0C3}"/>
          </ac:spMkLst>
        </pc:spChg>
      </pc:sldChg>
      <pc:sldChg chg="addSp delSp modSp new mod">
        <pc:chgData name="Diksha Gole" userId="e4b62454b5679125" providerId="LiveId" clId="{C085C56E-7DFD-417E-AF9E-DC625BE23EB5}" dt="2025-12-10T06:22:27.712" v="88" actId="14100"/>
        <pc:sldMkLst>
          <pc:docMk/>
          <pc:sldMk cId="1547034552" sldId="266"/>
        </pc:sldMkLst>
        <pc:spChg chg="add mod">
          <ac:chgData name="Diksha Gole" userId="e4b62454b5679125" providerId="LiveId" clId="{C085C56E-7DFD-417E-AF9E-DC625BE23EB5}" dt="2025-12-10T06:18:24.314" v="48"/>
          <ac:spMkLst>
            <pc:docMk/>
            <pc:sldMk cId="1547034552" sldId="266"/>
            <ac:spMk id="2" creationId="{EB067F2D-67B3-8CDC-24A7-75045194D2C6}"/>
          </ac:spMkLst>
        </pc:spChg>
        <pc:picChg chg="add del mod">
          <ac:chgData name="Diksha Gole" userId="e4b62454b5679125" providerId="LiveId" clId="{C085C56E-7DFD-417E-AF9E-DC625BE23EB5}" dt="2025-12-10T06:19:30.945" v="54" actId="478"/>
          <ac:picMkLst>
            <pc:docMk/>
            <pc:sldMk cId="1547034552" sldId="266"/>
            <ac:picMk id="4" creationId="{4CF8CCDF-1BBE-C6DC-345B-22468DC334E3}"/>
          </ac:picMkLst>
        </pc:picChg>
        <pc:picChg chg="add mod">
          <ac:chgData name="Diksha Gole" userId="e4b62454b5679125" providerId="LiveId" clId="{C085C56E-7DFD-417E-AF9E-DC625BE23EB5}" dt="2025-12-10T06:22:24.296" v="87" actId="14100"/>
          <ac:picMkLst>
            <pc:docMk/>
            <pc:sldMk cId="1547034552" sldId="266"/>
            <ac:picMk id="6" creationId="{323E4732-1724-D6C8-E45E-B551A2F08A39}"/>
          </ac:picMkLst>
        </pc:picChg>
        <pc:picChg chg="add mod">
          <ac:chgData name="Diksha Gole" userId="e4b62454b5679125" providerId="LiveId" clId="{C085C56E-7DFD-417E-AF9E-DC625BE23EB5}" dt="2025-12-10T06:22:27.712" v="88" actId="14100"/>
          <ac:picMkLst>
            <pc:docMk/>
            <pc:sldMk cId="1547034552" sldId="266"/>
            <ac:picMk id="8" creationId="{9E553158-414D-24FE-BAE1-8A16C588C2B2}"/>
          </ac:picMkLst>
        </pc:picChg>
        <pc:picChg chg="add mod">
          <ac:chgData name="Diksha Gole" userId="e4b62454b5679125" providerId="LiveId" clId="{C085C56E-7DFD-417E-AF9E-DC625BE23EB5}" dt="2025-12-10T06:21:48.275" v="81" actId="14100"/>
          <ac:picMkLst>
            <pc:docMk/>
            <pc:sldMk cId="1547034552" sldId="266"/>
            <ac:picMk id="10" creationId="{AEEBAE49-B53E-7EAD-B589-E051339C3412}"/>
          </ac:picMkLst>
        </pc:picChg>
        <pc:picChg chg="add mod">
          <ac:chgData name="Diksha Gole" userId="e4b62454b5679125" providerId="LiveId" clId="{C085C56E-7DFD-417E-AF9E-DC625BE23EB5}" dt="2025-12-10T06:22:03.339" v="85" actId="14100"/>
          <ac:picMkLst>
            <pc:docMk/>
            <pc:sldMk cId="1547034552" sldId="266"/>
            <ac:picMk id="12" creationId="{443F2243-0908-B490-FF0D-ABDE69E94D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7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9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Analysis on Twitter (X): Unveiling Digital Emotions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Diksha Gole (BSC23DS46)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Course: B.Sc Data Science – Minor Project</a:t>
            </a: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2B22BE-B7A5-C9A9-C432-73AB2C81BCBC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3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Streamlit Application: Real-time Sentiment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64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interactive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web application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provides an intuitive interface for real-time sentiment prediction.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 any sentence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 tweet.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6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instantly predicts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label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(Positive, Negative, Neutral).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Displays a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confidence score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the prediction, indicating certainty.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Shows the underlying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VADER score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offering additional insight.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33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Includes an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optional history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 previous predictions for easy tracking.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71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demo highlights the practical utility and responsiveness of our sentiment analysis system.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E63E-5C29-1DAB-12FA-93820E3BF0C3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067F2D-67B3-8CDC-24A7-75045194D2C6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E4732-1724-D6C8-E45E-B551A2F0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6123"/>
            <a:ext cx="6772275" cy="3958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53158-414D-24FE-BAE1-8A16C588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4324350"/>
            <a:ext cx="6772275" cy="3749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BAE49-B53E-7EAD-B589-E051339C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24349"/>
            <a:ext cx="7130497" cy="3749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3F2243-0908-B490-FF0D-ABDE69E94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56123"/>
            <a:ext cx="7130496" cy="39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Challenge: Decoding Opinions on Twitter (X)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59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Twitter (now X) is a dynamic platform, a real-time repository of millions of opinions. Accurately understanding whether a tweet expresses a positive, negative, or neutral sentiment is crucial for businesses, brands, and researchers alike.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challenge lies in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short, noisy, and informal nature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 the language, coupled with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context-sensitive nuances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 human emotion.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D1D78-4059-ADCE-789E-650CEA49A90A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130"/>
            <a:ext cx="595348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Project Objectives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F9F6F0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44090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D3C5B6"/>
          </a:solidFill>
          <a:ln/>
        </p:spPr>
      </p:sp>
      <p:sp>
        <p:nvSpPr>
          <p:cNvPr id="5" name="Shape 3"/>
          <p:cNvSpPr/>
          <p:nvPr/>
        </p:nvSpPr>
        <p:spPr>
          <a:xfrm>
            <a:off x="2572524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D3C5B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6477" y="2145268"/>
            <a:ext cx="258485" cy="2584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9654" y="2813209"/>
            <a:ext cx="303764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High-Quality Classifier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9654" y="327898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robust sentiment classifier using a reliable, research-grade dataset.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213152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F9F6F0"/>
          </a:solidFill>
          <a:ln/>
        </p:spPr>
      </p:sp>
      <p:sp>
        <p:nvSpPr>
          <p:cNvPr id="10" name="Shape 7"/>
          <p:cNvSpPr/>
          <p:nvPr/>
        </p:nvSpPr>
        <p:spPr>
          <a:xfrm>
            <a:off x="5213152" y="2244090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D3C5B6"/>
          </a:solidFill>
          <a:ln/>
        </p:spPr>
      </p:sp>
      <p:sp>
        <p:nvSpPr>
          <p:cNvPr id="11" name="Shape 8"/>
          <p:cNvSpPr/>
          <p:nvPr/>
        </p:nvSpPr>
        <p:spPr>
          <a:xfrm>
            <a:off x="6991886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D3C5B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5839" y="2145268"/>
            <a:ext cx="258485" cy="2584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9016" y="2813209"/>
            <a:ext cx="371225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Leverage Transformer Embeddings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459016" y="361557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state-of-the-art Sentence-BERT (SBERT) embeddings to capture deep semantic context.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9632513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F9F6F0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2513" y="2244090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D3C5B6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11248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D3C5B6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5200" y="2145268"/>
            <a:ext cx="258485" cy="25848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8378" y="2813209"/>
            <a:ext cx="356354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 Lexicon Features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9878378" y="3278981"/>
            <a:ext cx="371225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 performance with VADER (Valence Aware Dictionary and Sentiment Reasoner) for lexicon-based sentiment analysis.</a:t>
            </a:r>
            <a:endParaRPr lang="en-US" sz="1650" dirty="0"/>
          </a:p>
        </p:txBody>
      </p:sp>
      <p:sp>
        <p:nvSpPr>
          <p:cNvPr id="21" name="Shape 16"/>
          <p:cNvSpPr/>
          <p:nvPr/>
        </p:nvSpPr>
        <p:spPr>
          <a:xfrm>
            <a:off x="793790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F9F6F0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412105"/>
            <a:ext cx="6413659" cy="121920"/>
          </a:xfrm>
          <a:prstGeom prst="roundRect">
            <a:avLst>
              <a:gd name="adj" fmla="val 26512"/>
            </a:avLst>
          </a:prstGeom>
          <a:solidFill>
            <a:srgbClr val="D3C5B6"/>
          </a:solidFill>
          <a:ln/>
        </p:spPr>
      </p:sp>
      <p:sp>
        <p:nvSpPr>
          <p:cNvPr id="23" name="Shape 18"/>
          <p:cNvSpPr/>
          <p:nvPr/>
        </p:nvSpPr>
        <p:spPr>
          <a:xfrm>
            <a:off x="3677424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D3C5B6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1377" y="5313283"/>
            <a:ext cx="258485" cy="25848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39654" y="5981224"/>
            <a:ext cx="41726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Efficient Multi-Class Prediction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1039654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 a LightGBM classifier, known for its speed and accuracy, for effective multi-class sentiment prediction.</a:t>
            </a:r>
            <a:endParaRPr lang="en-US" sz="1650" dirty="0"/>
          </a:p>
        </p:txBody>
      </p:sp>
      <p:sp>
        <p:nvSpPr>
          <p:cNvPr id="27" name="Shape 21"/>
          <p:cNvSpPr/>
          <p:nvPr/>
        </p:nvSpPr>
        <p:spPr>
          <a:xfrm>
            <a:off x="7422833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F9F6F0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2833" y="5412105"/>
            <a:ext cx="6413659" cy="121920"/>
          </a:xfrm>
          <a:prstGeom prst="roundRect">
            <a:avLst>
              <a:gd name="adj" fmla="val 26512"/>
            </a:avLst>
          </a:prstGeom>
          <a:solidFill>
            <a:srgbClr val="D3C5B6"/>
          </a:solidFill>
          <a:ln/>
        </p:spPr>
      </p:sp>
      <p:sp>
        <p:nvSpPr>
          <p:cNvPr id="29" name="Shape 23"/>
          <p:cNvSpPr/>
          <p:nvPr/>
        </p:nvSpPr>
        <p:spPr>
          <a:xfrm>
            <a:off x="10306467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D3C5B6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0420" y="5313283"/>
            <a:ext cx="258485" cy="25848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68697" y="59812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Evaluate &amp; Deploy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7668697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Rigorously evaluate model performance on unseen test data and build a user-friendly Streamlit web application.</a:t>
            </a:r>
            <a:endParaRPr lang="en-US" sz="16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0E730-2D86-FAFC-3869-FA5A31DBC51A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248"/>
            <a:ext cx="1231808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Snapshot: TweetEval – Sentiment Subset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351008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utilises the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TweetEval – Sentiment Subset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 widely recognised benchmark in sentiment analysis research, ensuring robust training and evaluation.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3188137"/>
            <a:ext cx="762642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Samples: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6C9D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45,562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6C9D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2,000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6C9D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12,278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4678680"/>
            <a:ext cx="762642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Classes: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Negative (0)</a:t>
            </a:r>
            <a:r>
              <a:rPr lang="en-US" sz="1600" dirty="0">
                <a:solidFill>
                  <a:srgbClr val="C4D5E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Neutral (1)</a:t>
            </a:r>
            <a:r>
              <a:rPr lang="en-US" sz="1600" dirty="0">
                <a:solidFill>
                  <a:srgbClr val="CED0EE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Positive (2)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6169223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dataset is characterised by its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clean, standardised, and balanced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nature, providing a solid foundation for model training.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58" y="2396847"/>
            <a:ext cx="4426506" cy="2180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78581B-4410-514E-0727-4155E6B65D47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566"/>
            <a:ext cx="101367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Preprocessing: Preparing Tweets for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544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Rigorous preprocessing is vital to transform raw, noisy tweet data into a clean, model-ready format, ensuring optimal performance.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2145328"/>
            <a:ext cx="272177" cy="272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3506" y="21397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 Normalisation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83506" y="2532102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Lowercasing all text and standardising variations to maintain consistency.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3190815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506" y="318527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Noise Reduction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83506" y="3577590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Systematic removal of links, special characters, and extraneous spacing.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4236303"/>
            <a:ext cx="272177" cy="272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3506" y="4230767"/>
            <a:ext cx="34461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Tokenisation &amp; Lemmatisation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383506" y="4623078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text into individual words (tokens) and reducing them to their base forms to reduce vocabulary size.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5281791"/>
            <a:ext cx="272177" cy="272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3506" y="52762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Stopword Removal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383506" y="5668566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Eliminating common words (e.g., 'the', 'a', 'is') that add little semantic value.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6327279"/>
            <a:ext cx="272177" cy="27217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83506" y="632174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VADER Integration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383506" y="6714053"/>
            <a:ext cx="124531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Appending VADER sentiment scores to each tweet for enhanced sentiment representation.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793790" y="7208401"/>
            <a:ext cx="1304282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clean datasets are saved as: </a:t>
            </a:r>
            <a:r>
              <a:rPr lang="en-US" sz="14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clean_train.csv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4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clean_valid.csv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4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clean_test.csv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CF88F-2C62-99ED-492D-33507813503D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487"/>
            <a:ext cx="10056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Architecture: A Hybrid Approach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00689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sentiment analysis model leverages a powerful combination of state-of-the-art techniques for superior accuracy and contextual understanding.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20572" y="3763804"/>
            <a:ext cx="313217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SBERT (Sentence-BERT)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205049"/>
            <a:ext cx="4058960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Converts each tweet into a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384-dimensional dense embedding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effectively capturing its full semantic meaning and context.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583656"/>
            <a:ext cx="4108371" cy="410837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3621" y="4494252"/>
            <a:ext cx="287060" cy="287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9385" y="2662118"/>
            <a:ext cx="446722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VADER (Valence Aware Dictionary)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369385" y="3422213"/>
            <a:ext cx="446722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an additional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compound sentiment score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particularly beneficial for tweets rich in emojis, slang, or nuanced language.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583656"/>
            <a:ext cx="4108371" cy="410837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0486" y="3578066"/>
            <a:ext cx="287060" cy="2870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69385" y="486537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LightGBM Classifier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369385" y="5306616"/>
            <a:ext cx="4467225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 and efficient gradient boosting model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exceptionally well-suited for handling tabular and numeric data, forming our final prediction layer.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015" y="2583656"/>
            <a:ext cx="4108371" cy="410837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0486" y="5410319"/>
            <a:ext cx="287060" cy="28706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3790" y="6921579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final input features for the LightGBM model are a concatenation of the SBERT embedding and the VADER sentiment score, creating a rich feature set.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DD3EA-D313-CA40-E217-FE349805539D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12050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Workflow: From Data to Prediction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1836777"/>
            <a:ext cx="12625030" cy="47374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4546" y="3043503"/>
            <a:ext cx="652135" cy="65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3535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Combine Features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7120" y="3044725"/>
            <a:ext cx="652135" cy="6521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3678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VADER Scores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307" y="3044725"/>
            <a:ext cx="652135" cy="6521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6864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SBERT Embeddings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3493" y="3044725"/>
            <a:ext cx="652135" cy="6521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0050" y="5424203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Clean Data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3636" y="3044725"/>
            <a:ext cx="652135" cy="6521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91065" y="5424203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Load Data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793790" y="6829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streamlined pipeline ensures efficient processing and accurate sentiment prediction, from data loading to real-time demonstration.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F478A-6079-8FF8-3AE0-C9B3622D8386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724"/>
            <a:ext cx="9172337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Performance: Insights and Challenges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263" y="1391007"/>
            <a:ext cx="3321963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 Metrics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581263" y="1972270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Accuracy: </a:t>
            </a:r>
            <a:r>
              <a:rPr lang="en-US" sz="1300" dirty="0">
                <a:solidFill>
                  <a:srgbClr val="C6C9D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~67.65%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1263" y="2387441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Accuracy: </a:t>
            </a:r>
            <a:r>
              <a:rPr lang="en-US" sz="1300" dirty="0">
                <a:solidFill>
                  <a:srgbClr val="C6C9D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~65.66%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1263" y="2922957"/>
            <a:ext cx="6531412" cy="28337"/>
          </a:xfrm>
          <a:prstGeom prst="rect">
            <a:avLst/>
          </a:prstGeom>
          <a:solidFill>
            <a:srgbClr val="746558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81263" y="3138011"/>
            <a:ext cx="3321963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Strengths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581263" y="3719274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Exceptional handling of </a:t>
            </a: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contextual nuances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short texts.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1263" y="4043124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Highly </a:t>
            </a: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against noisy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informal Twitter language.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81263" y="4366974"/>
            <a:ext cx="65314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Offers a </a:t>
            </a: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and lighter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solution compared to full transformer fine-tuning, making it efficient.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45" y="1106924"/>
            <a:ext cx="6531412" cy="4958596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525345" y="6335288"/>
            <a:ext cx="6531412" cy="28337"/>
          </a:xfrm>
          <a:prstGeom prst="rect">
            <a:avLst/>
          </a:prstGeom>
          <a:solidFill>
            <a:srgbClr val="746558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525345" y="6550343"/>
            <a:ext cx="3321963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Challenges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525345" y="7131606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Struggles with </a:t>
            </a: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highly ambiguous short tweets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where context is minimal.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5345" y="7455456"/>
            <a:ext cx="65314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Sarcasm detection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remains a significant hurdle, often requiring more advanced understanding.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C55FB8-E646-8E1F-F662-2031CBE93CD8}"/>
              </a:ext>
            </a:extLst>
          </p:cNvPr>
          <p:cNvSpPr/>
          <p:nvPr/>
        </p:nvSpPr>
        <p:spPr>
          <a:xfrm>
            <a:off x="12744450" y="7792398"/>
            <a:ext cx="1885950" cy="418151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392"/>
            <a:ext cx="79774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Visualising Sentiment: Key Data Insights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63065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better understand our model's performance and the underlying data, several visualisations are essential.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95738"/>
            <a:ext cx="2178248" cy="1346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0068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Class Distribution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94394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bar chart illustrating the balance and frequency of Negative, Neutral, and Positive classes.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84" y="2095738"/>
            <a:ext cx="2178248" cy="1346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04084" y="3600688"/>
            <a:ext cx="25967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VADER Score Distribution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4104084" y="3943945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histogram showing the spread of VADER sentiment scores across the dataset.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379" y="2095738"/>
            <a:ext cx="2178248" cy="1346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4379" y="360068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Confusion Matrix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414379" y="394394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visual representation of true positives, false positives, true negatives, and false negatives on the test set.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674" y="2095738"/>
            <a:ext cx="2178248" cy="134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24674" y="3600688"/>
            <a:ext cx="28985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Precision-Recall-F1 Bar Chart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0724674" y="3943945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Comparing the precision, recall, and F1-scores for each sentiment class.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23723"/>
            <a:ext cx="2178248" cy="13462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652867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t-SNE Visualisation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793790" y="6871930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2D projection of SBERT embeddings, revealing clusters of similar tweets.</a:t>
            </a:r>
            <a:endParaRPr lang="en-US" sz="12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B2C0C-7976-A4B4-BDA2-7CDD062607C5}"/>
              </a:ext>
            </a:extLst>
          </p:cNvPr>
          <p:cNvSpPr/>
          <p:nvPr/>
        </p:nvSpPr>
        <p:spPr>
          <a:xfrm>
            <a:off x="12744450" y="7639050"/>
            <a:ext cx="1885950" cy="59055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870</Words>
  <Application>Microsoft Office PowerPoint</Application>
  <PresentationFormat>Custom</PresentationFormat>
  <Paragraphs>96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Gelasio</vt:lpstr>
      <vt:lpstr>Consolas</vt:lpstr>
      <vt:lpstr>Arial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Diksha Gole</cp:lastModifiedBy>
  <cp:revision>1</cp:revision>
  <dcterms:created xsi:type="dcterms:W3CDTF">2025-12-10T06:12:24Z</dcterms:created>
  <dcterms:modified xsi:type="dcterms:W3CDTF">2025-12-10T06:22:39Z</dcterms:modified>
</cp:coreProperties>
</file>